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6" r:id="rId9"/>
    <p:sldId id="262" r:id="rId10"/>
    <p:sldId id="264" r:id="rId11"/>
    <p:sldId id="265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62" autoAdjust="0"/>
  </p:normalViewPr>
  <p:slideViewPr>
    <p:cSldViewPr snapToGrid="0">
      <p:cViewPr varScale="1">
        <p:scale>
          <a:sx n="74" d="100"/>
          <a:sy n="74" d="100"/>
        </p:scale>
        <p:origin x="72" y="16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0378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6497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67916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7505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89578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5165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18623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2139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8020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992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1220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8466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0082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6299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454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7397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EB161-5A10-44FD-A6F6-091B2ECC8209}" type="datetimeFigureOut">
              <a:rPr lang="en-CA" smtClean="0"/>
              <a:t>2019-08-28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7256553-966C-4215-9119-023BABB876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3153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36CFE-7324-492F-9CD4-04C7049697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Chapter 1</a:t>
            </a:r>
            <a:br>
              <a:rPr lang="en-CA" dirty="0"/>
            </a:br>
            <a:r>
              <a:rPr lang="en-CA" dirty="0"/>
              <a:t>Introduction to Computers and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C3C791-C159-4F62-B60B-C10E246D44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5489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85BA-69FB-4CC1-A054-6963EF22F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Types of Programming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5505C-063A-42CA-B193-930920CEC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55387"/>
            <a:ext cx="8915400" cy="3777622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High-level language : closer to human language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language that people can read, write, and understand</a:t>
            </a:r>
          </a:p>
          <a:p>
            <a:pPr lvl="1"/>
            <a:r>
              <a:rPr lang="en-US" alt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write, easy to understand</a:t>
            </a:r>
          </a:p>
          <a:p>
            <a:pPr lvl="1"/>
            <a:r>
              <a:rPr lang="en-US" alt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not be executed directly</a:t>
            </a:r>
          </a:p>
          <a:p>
            <a:pPr lvl="1"/>
            <a:r>
              <a:rPr lang="en-US" alt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Complier is used to convert high-level language into the target computer’s machine language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C, C++, Java, Python, etc.</a:t>
            </a:r>
          </a:p>
          <a:p>
            <a:pPr marL="342900" lvl="1" indent="-342900"/>
            <a:r>
              <a:rPr lang="en-CA" sz="20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Low-level: </a:t>
            </a:r>
            <a:r>
              <a:rPr lang="en-US" altLang="tr-TR" sz="20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Assembly Language </a:t>
            </a:r>
          </a:p>
          <a:p>
            <a:pPr lvl="1">
              <a:lnSpc>
                <a:spcPct val="80000"/>
              </a:lnSpc>
            </a:pPr>
            <a:r>
              <a:rPr lang="en-US" alt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mnemonic codes that corresponds to machine language instructions.</a:t>
            </a:r>
          </a:p>
          <a:p>
            <a:pPr lvl="1">
              <a:lnSpc>
                <a:spcPct val="80000"/>
              </a:lnSpc>
            </a:pPr>
            <a:r>
              <a:rPr lang="en-US" alt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close to the actual machine language</a:t>
            </a:r>
            <a:endParaRPr lang="en-C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/>
            <a:r>
              <a:rPr lang="en-CA" sz="20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language: </a:t>
            </a:r>
            <a:r>
              <a:rPr lang="en-US" altLang="tr-TR" sz="20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collection of binary numbers</a:t>
            </a:r>
          </a:p>
          <a:p>
            <a:pPr marL="730250" lvl="2" indent="-2730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Often written in binary machine code (1/0)</a:t>
            </a:r>
          </a:p>
          <a:p>
            <a:pPr marL="730250" lvl="2" indent="-2730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the only language that the computer can understand.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56B421-F520-4154-B137-E9386004A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74" y="1003999"/>
            <a:ext cx="7772251" cy="4850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60D4E9-AE20-40B9-8DDA-9FB56E89E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999" y="551333"/>
            <a:ext cx="4644001" cy="57553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A66FD1-D7B2-4E2C-AAA6-7E4A8BEF8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4550" y="1482533"/>
            <a:ext cx="3882900" cy="389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611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2EFF7-F6CB-466F-BD9B-58C7EEF16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Problem Solving in Everyday Life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44AAA-4628-44B3-9163-4F385B8BB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problem.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the problem.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alternative ways to solve problem.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best alternative.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solution steps for alternative chosen.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 solution.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18319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Types of Problems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000" dirty="0"/>
              <a:t>Problems with …</a:t>
            </a:r>
          </a:p>
          <a:p>
            <a:pPr marL="0" indent="0"/>
            <a:r>
              <a:rPr lang="en-US" altLang="en-US" sz="2000" dirty="0"/>
              <a:t>Algorithmic solutions</a:t>
            </a:r>
          </a:p>
          <a:p>
            <a:pPr lvl="1" indent="-342900">
              <a:buFont typeface="Courier New" panose="02070309020205020404" pitchFamily="49" charset="0"/>
              <a:buChar char="o"/>
            </a:pPr>
            <a:r>
              <a:rPr lang="en-US" altLang="en-US" sz="2000" dirty="0"/>
              <a:t>series of actions</a:t>
            </a:r>
          </a:p>
          <a:p>
            <a:pPr marL="0" indent="0"/>
            <a:r>
              <a:rPr lang="en-US" altLang="en-US" sz="2000" dirty="0"/>
              <a:t>Heuristic solutions</a:t>
            </a:r>
          </a:p>
          <a:p>
            <a:pPr lvl="1" indent="-342900">
              <a:buFont typeface="Courier New" panose="02070309020205020404" pitchFamily="49" charset="0"/>
              <a:buChar char="o"/>
            </a:pPr>
            <a:r>
              <a:rPr lang="en-US" altLang="en-US" sz="2000" dirty="0"/>
              <a:t>require reasoning built on knowledge and experience, and a process of trial and error.</a:t>
            </a:r>
          </a:p>
          <a:p>
            <a:pPr marL="0" indent="0"/>
            <a:r>
              <a:rPr lang="en-US" altLang="en-US" sz="2000" dirty="0"/>
              <a:t>Combination of algorithmic and heuristic solutions</a:t>
            </a:r>
          </a:p>
        </p:txBody>
      </p:sp>
    </p:spTree>
    <p:extLst>
      <p:ext uri="{BB962C8B-B14F-4D97-AF65-F5344CB8AC3E}">
        <p14:creationId xmlns:p14="http://schemas.microsoft.com/office/powerpoint/2010/main" val="2603705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Problem Solving with Computers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  <a:defRPr/>
            </a:pPr>
            <a:r>
              <a:rPr lang="en-US" sz="2800" dirty="0"/>
              <a:t>Definitions:</a:t>
            </a:r>
          </a:p>
          <a:p>
            <a:pPr algn="just">
              <a:buFont typeface="Times" pitchFamily="1" charset="0"/>
              <a:buChar char="•"/>
              <a:defRPr/>
            </a:pPr>
            <a:r>
              <a:rPr lang="en-US" sz="2800" dirty="0"/>
              <a:t>Solution </a:t>
            </a:r>
            <a:r>
              <a:rPr lang="en-US" sz="2800" dirty="0">
                <a:sym typeface="Symbol"/>
              </a:rPr>
              <a:t> instructions followed to produce best result</a:t>
            </a:r>
          </a:p>
          <a:p>
            <a:pPr algn="just">
              <a:buFont typeface="Times" pitchFamily="1" charset="0"/>
              <a:buChar char="•"/>
              <a:defRPr/>
            </a:pPr>
            <a:r>
              <a:rPr lang="en-US" sz="2800" dirty="0">
                <a:sym typeface="Symbol"/>
              </a:rPr>
              <a:t>Result  outcome, computer-assisted answer</a:t>
            </a:r>
          </a:p>
          <a:p>
            <a:pPr algn="just">
              <a:buFont typeface="Times" pitchFamily="1" charset="0"/>
              <a:buChar char="•"/>
              <a:defRPr/>
            </a:pPr>
            <a:r>
              <a:rPr lang="en-US" sz="2800" dirty="0"/>
              <a:t>Program </a:t>
            </a:r>
            <a:r>
              <a:rPr lang="en-US" sz="2800" dirty="0">
                <a:sym typeface="Symbol"/>
              </a:rPr>
              <a:t> instructions for solution using computer language</a:t>
            </a:r>
            <a:endParaRPr lang="en-US" sz="2800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03475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 can’t explain how I know, I just know it!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3200" dirty="0"/>
              <a:t>Which number is the largest?</a:t>
            </a:r>
          </a:p>
          <a:p>
            <a:pPr marL="971550" lvl="1" indent="-514350">
              <a:buFontTx/>
              <a:buAutoNum type="arabicPeriod"/>
            </a:pPr>
            <a:r>
              <a:rPr lang="en-US" altLang="en-US" sz="3200" dirty="0"/>
              <a:t>30</a:t>
            </a:r>
          </a:p>
          <a:p>
            <a:pPr marL="971550" lvl="1" indent="-514350">
              <a:buFontTx/>
              <a:buAutoNum type="arabicPeriod"/>
            </a:pPr>
            <a:r>
              <a:rPr lang="en-US" altLang="en-US" sz="3200" dirty="0"/>
              <a:t>60</a:t>
            </a:r>
          </a:p>
          <a:p>
            <a:pPr marL="971550" lvl="1" indent="-514350">
              <a:buFontTx/>
              <a:buAutoNum type="arabicPeriod"/>
            </a:pPr>
            <a:r>
              <a:rPr lang="en-US" altLang="en-US" sz="3200" dirty="0"/>
              <a:t>40</a:t>
            </a:r>
          </a:p>
        </p:txBody>
      </p:sp>
    </p:spTree>
    <p:extLst>
      <p:ext uri="{BB962C8B-B14F-4D97-AF65-F5344CB8AC3E}">
        <p14:creationId xmlns:p14="http://schemas.microsoft.com/office/powerpoint/2010/main" val="1317721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Difficulties with Problem Solving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800" dirty="0"/>
              <a:t>Lack of problem solving experience</a:t>
            </a:r>
          </a:p>
          <a:p>
            <a:r>
              <a:rPr lang="en-US" altLang="en-US" sz="2800" dirty="0"/>
              <a:t>Inadequate solution steps</a:t>
            </a:r>
          </a:p>
          <a:p>
            <a:r>
              <a:rPr lang="en-US" altLang="en-US" sz="2800" dirty="0"/>
              <a:t>Incorrect problem definition</a:t>
            </a:r>
          </a:p>
          <a:p>
            <a:r>
              <a:rPr lang="en-US" altLang="en-US" sz="2800" dirty="0"/>
              <a:t>Alternatives chosen incorrectly</a:t>
            </a:r>
          </a:p>
          <a:p>
            <a:r>
              <a:rPr lang="en-US" altLang="en-US" sz="2800" dirty="0"/>
              <a:t>Invalid logic</a:t>
            </a:r>
          </a:p>
          <a:p>
            <a:r>
              <a:rPr lang="en-US" altLang="en-US" sz="2800" dirty="0"/>
              <a:t>Incorrect solution evaluation </a:t>
            </a:r>
          </a:p>
        </p:txBody>
      </p:sp>
    </p:spTree>
    <p:extLst>
      <p:ext uri="{BB962C8B-B14F-4D97-AF65-F5344CB8AC3E}">
        <p14:creationId xmlns:p14="http://schemas.microsoft.com/office/powerpoint/2010/main" val="2866308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AD817-DDB1-4142-8C60-9B607859B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Computer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E5A57-3838-4D7A-B411-1ED246D1D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CA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: programmable machine designed to follow instructions. It is composed essentially by two parts:</a:t>
            </a:r>
          </a:p>
          <a:p>
            <a:pPr algn="just"/>
            <a:endParaRPr lang="en-CA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CA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: equipment used to perform computations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CA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Software: programs used to execute on a machine by providing the list of instructions to follow.</a:t>
            </a:r>
          </a:p>
        </p:txBody>
      </p:sp>
    </p:spTree>
    <p:extLst>
      <p:ext uri="{BB962C8B-B14F-4D97-AF65-F5344CB8AC3E}">
        <p14:creationId xmlns:p14="http://schemas.microsoft.com/office/powerpoint/2010/main" val="783639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7EF14-BB21-4368-815E-6A82C4C1B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287"/>
            <a:ext cx="10515600" cy="1325563"/>
          </a:xfrm>
        </p:spPr>
        <p:txBody>
          <a:bodyPr/>
          <a:lstStyle/>
          <a:p>
            <a:r>
              <a:rPr lang="en-CA" dirty="0"/>
              <a:t>Computer Hardware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1300C4-ED0B-48E7-8E35-429CCCD1B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750" y="3429000"/>
            <a:ext cx="1870500" cy="32527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5D5BC2-2465-4852-B7A5-D40F72ED8B54}"/>
              </a:ext>
            </a:extLst>
          </p:cNvPr>
          <p:cNvSpPr txBox="1"/>
          <p:nvPr/>
        </p:nvSpPr>
        <p:spPr>
          <a:xfrm>
            <a:off x="1154430" y="3303270"/>
            <a:ext cx="1454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CA" dirty="0"/>
              <a:t>Input Devices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D152E2-AACB-44D6-B4AF-4E7E30AE9857}"/>
              </a:ext>
            </a:extLst>
          </p:cNvPr>
          <p:cNvSpPr txBox="1"/>
          <p:nvPr/>
        </p:nvSpPr>
        <p:spPr>
          <a:xfrm>
            <a:off x="8846820" y="3303270"/>
            <a:ext cx="1651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Output</a:t>
            </a:r>
            <a:r>
              <a:rPr lang="en-CA" dirty="0"/>
              <a:t> </a:t>
            </a:r>
            <a:r>
              <a:rPr lang="en-CA" b="1" dirty="0">
                <a:solidFill>
                  <a:srgbClr val="FF0000"/>
                </a:solidFill>
              </a:rPr>
              <a:t>Devices</a:t>
            </a:r>
          </a:p>
        </p:txBody>
      </p:sp>
      <p:pic>
        <p:nvPicPr>
          <p:cNvPr id="1030" name="Picture 6" descr="Image result for secondary storage">
            <a:extLst>
              <a:ext uri="{FF2B5EF4-FFF2-40B4-BE49-F238E27FC236}">
                <a16:creationId xmlns:a16="http://schemas.microsoft.com/office/drawing/2014/main" id="{A4A654E3-490B-4B3D-9EAF-E6FEA88F8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4550" y="912495"/>
            <a:ext cx="1870500" cy="187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F35A3BD-8376-437B-8BA8-2C99DC762435}"/>
              </a:ext>
            </a:extLst>
          </p:cNvPr>
          <p:cNvCxnSpPr/>
          <p:nvPr/>
        </p:nvCxnSpPr>
        <p:spPr>
          <a:xfrm>
            <a:off x="3394500" y="5055367"/>
            <a:ext cx="1543260" cy="0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F52E6E5-EB85-47C3-B412-9F0021DBEFCE}"/>
              </a:ext>
            </a:extLst>
          </p:cNvPr>
          <p:cNvCxnSpPr>
            <a:cxnSpLocks/>
          </p:cNvCxnSpPr>
          <p:nvPr/>
        </p:nvCxnSpPr>
        <p:spPr>
          <a:xfrm>
            <a:off x="7031250" y="5024384"/>
            <a:ext cx="1221210" cy="0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785BE7F-F234-4801-8DB1-EA81AF81F803}"/>
              </a:ext>
            </a:extLst>
          </p:cNvPr>
          <p:cNvCxnSpPr>
            <a:cxnSpLocks/>
          </p:cNvCxnSpPr>
          <p:nvPr/>
        </p:nvCxnSpPr>
        <p:spPr>
          <a:xfrm>
            <a:off x="6019800" y="2711263"/>
            <a:ext cx="0" cy="717737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E9BD78E-E1B9-40B2-912D-76C06CE6927A}"/>
              </a:ext>
            </a:extLst>
          </p:cNvPr>
          <p:cNvSpPr txBox="1"/>
          <p:nvPr/>
        </p:nvSpPr>
        <p:spPr>
          <a:xfrm>
            <a:off x="7532370" y="1847745"/>
            <a:ext cx="195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Secondary Storage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516FB66-AF44-4656-B09B-E5D9AAB1F3C0}"/>
              </a:ext>
            </a:extLst>
          </p:cNvPr>
          <p:cNvCxnSpPr>
            <a:cxnSpLocks/>
          </p:cNvCxnSpPr>
          <p:nvPr/>
        </p:nvCxnSpPr>
        <p:spPr>
          <a:xfrm>
            <a:off x="6019800" y="4993931"/>
            <a:ext cx="0" cy="572479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9E3A1A9-98E3-4E41-A622-726C5E8F64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210" y="3750731"/>
            <a:ext cx="3347550" cy="2386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3F70E6-134D-45F3-9A3B-77E48FFE32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2370" y="3659917"/>
            <a:ext cx="4076400" cy="272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03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318B4-DD6E-4A23-8AF5-006639CAE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Computer Hardware: </a:t>
            </a:r>
            <a:r>
              <a:rPr lang="en-CA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Main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A7232-D130-481B-ACAB-6F1C8F6C5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7166" y="2133600"/>
            <a:ext cx="9617446" cy="3777622"/>
          </a:xfrm>
        </p:spPr>
        <p:txBody>
          <a:bodyPr>
            <a:normAutofit/>
          </a:bodyPr>
          <a:lstStyle/>
          <a:p>
            <a:pPr lvl="1">
              <a:lnSpc>
                <a:spcPct val="80000"/>
              </a:lnSpc>
            </a:pPr>
            <a:endParaRPr lang="en-US" altLang="tr-TR" sz="2200" dirty="0"/>
          </a:p>
          <a:p>
            <a:pPr lvl="1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Stores instructions and data that are to be processed by the computer. </a:t>
            </a:r>
          </a:p>
          <a:p>
            <a:pPr lvl="1">
              <a:lnSpc>
                <a:spcPct val="80000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</a:pPr>
            <a:r>
              <a:rPr lang="en-US" alt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 - Random Access Memory - Memory that can be accessed in any order (as opposed to sequential access memory), volatile.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memory is erased when program terminates or computer is turned off</a:t>
            </a:r>
            <a:endParaRPr lang="en-US" alt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</a:pPr>
            <a:endParaRPr lang="en-US" alt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</a:pPr>
            <a:r>
              <a:rPr lang="en-US" alt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ROM - Read Only Memory - store program or data permanently, used to store startup and critical instructions. no-volatile.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33663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FCC34-26FE-4458-B100-E0FAFF454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Computer Hardware: </a:t>
            </a:r>
            <a:r>
              <a:rPr lang="en-CA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Secondary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59B89-DBA5-4C81-A0E2-F878FA403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Mass storage device.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Stores instructions and data between sessions. Non-volatile: data retained when a program is not running or a computer is turned off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Comes in a variety of media: 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– magnetic: floppy disk, zip disk, hard drive 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– optical: CD-ROM 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– Flash drives, connected to the USB port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– Hard disk</a:t>
            </a:r>
            <a:endParaRPr lang="en-C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4629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318B4-DD6E-4A23-8AF5-006639CAE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Computer Hardware: </a:t>
            </a:r>
            <a:r>
              <a:rPr lang="en-CA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CPU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A7232-D130-481B-ACAB-6F1C8F6C5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endParaRPr lang="en-US" altLang="tr-TR" sz="2400" dirty="0"/>
          </a:p>
          <a:p>
            <a:r>
              <a:rPr lang="en-US" alt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Coordinating all computer operations and performing arithmetic and logical operations on data</a:t>
            </a:r>
          </a:p>
          <a:p>
            <a:endParaRPr lang="en-US" alt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Fetch instructions and perform the actual manipulation</a:t>
            </a:r>
          </a:p>
          <a:p>
            <a:endParaRPr lang="en-US" alt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Modern CPU is housed in a single integrated chip. (it also hosts registers, caches, etc.)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44001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8168D-6B24-4F6B-A670-35D999E0B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tr-TR" dirty="0"/>
              <a:t>Computer Software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AD31A-732F-47E1-A0D0-4616E2476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 - controls the interaction between machine and user. Example: Windows, Unix, Dos etc.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Communicate with computer and user.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 memory.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input/Display output.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Read/Write data.</a:t>
            </a:r>
          </a:p>
          <a:p>
            <a:r>
              <a:rPr lang="en-US" alt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Software - developed to assist a computer use in accomplishing specific tasks. Example: Word, Excel, Internet Explorer.</a:t>
            </a:r>
          </a:p>
          <a:p>
            <a:pPr marL="0" indent="0">
              <a:buNone/>
            </a:pPr>
            <a:r>
              <a:rPr lang="en-CA" sz="24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altLang="tr-TR" sz="24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Computers are worthless without </a:t>
            </a:r>
            <a:r>
              <a:rPr lang="en-US" altLang="tr-TR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Software/programs</a:t>
            </a:r>
            <a:endParaRPr lang="en-CA" sz="24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7720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C64C2-2980-4341-B3DC-D3D3D407E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programming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9097E-50E6-4390-8826-194D72D8D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Without programming language we can never interact with computer or other electronic device.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 device in present world runs on some code which is written with the help of some programming language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Knowing how to program is important to every student if they want a greater chance of succeeding in the future.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are falling behind in technological knowledge, and potential careers are blocked by lack of computer education at a young age. You will never know if you like something if you never get to try it.</a:t>
            </a:r>
          </a:p>
        </p:txBody>
      </p:sp>
    </p:spTree>
    <p:extLst>
      <p:ext uri="{BB962C8B-B14F-4D97-AF65-F5344CB8AC3E}">
        <p14:creationId xmlns:p14="http://schemas.microsoft.com/office/powerpoint/2010/main" val="4136319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C64C2-2980-4341-B3DC-D3D3D407E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programming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9097E-50E6-4390-8826-194D72D8D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program is a set of instructions that the computer follows to perform a task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Without programs, a computer/machine cannot do anything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need to develop programs; using </a:t>
            </a: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to make the computer/machine </a:t>
            </a:r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>
              <a:buFont typeface="Wingdings" panose="05000000000000000000" pitchFamily="2" charset="2"/>
              <a:buChar char="è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language used to write programs</a:t>
            </a:r>
            <a:endParaRPr lang="en-C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145629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Override1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4600</TotalTime>
  <Words>686</Words>
  <Application>Microsoft Office PowerPoint</Application>
  <PresentationFormat>Widescreen</PresentationFormat>
  <Paragraphs>96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Century Gothic</vt:lpstr>
      <vt:lpstr>Courier New</vt:lpstr>
      <vt:lpstr>Times</vt:lpstr>
      <vt:lpstr>Times New Roman</vt:lpstr>
      <vt:lpstr>Wingdings</vt:lpstr>
      <vt:lpstr>Wingdings 3</vt:lpstr>
      <vt:lpstr>Wisp</vt:lpstr>
      <vt:lpstr>Chapter 1 Introduction to Computers and Programming</vt:lpstr>
      <vt:lpstr>Computer Components</vt:lpstr>
      <vt:lpstr>Computer Hardware</vt:lpstr>
      <vt:lpstr>Computer Hardware: Main Memory</vt:lpstr>
      <vt:lpstr>Computer Hardware: Secondary Memory</vt:lpstr>
      <vt:lpstr>Computer Hardware: CPU</vt:lpstr>
      <vt:lpstr>Computer Software</vt:lpstr>
      <vt:lpstr>Why programming ?</vt:lpstr>
      <vt:lpstr>Why programming ?</vt:lpstr>
      <vt:lpstr>Types of Programming Language</vt:lpstr>
      <vt:lpstr>Problem Solving in Everyday Life</vt:lpstr>
      <vt:lpstr>Types of Problems</vt:lpstr>
      <vt:lpstr>Problem Solving with Computers</vt:lpstr>
      <vt:lpstr>I can’t explain how I know, I just know it!</vt:lpstr>
      <vt:lpstr>Difficulties with Problem Solving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 Introduction to problem solving</dc:title>
  <dc:creator>atef  zaguia</dc:creator>
  <cp:lastModifiedBy>atef za</cp:lastModifiedBy>
  <cp:revision>34</cp:revision>
  <dcterms:created xsi:type="dcterms:W3CDTF">2019-01-13T10:53:23Z</dcterms:created>
  <dcterms:modified xsi:type="dcterms:W3CDTF">2019-08-28T16:44:06Z</dcterms:modified>
</cp:coreProperties>
</file>

<file path=docProps/thumbnail.jpeg>
</file>